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Public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6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01" r="-1828" b="-16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30640" y="8060084"/>
            <a:ext cx="21755848" cy="4174349"/>
            <a:chOff x="0" y="0"/>
            <a:chExt cx="7796805" cy="14959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96805" cy="1495993"/>
            </a:xfrm>
            <a:custGeom>
              <a:avLst/>
              <a:gdLst/>
              <a:ahLst/>
              <a:cxnLst/>
              <a:rect l="l" t="t" r="r" b="b"/>
              <a:pathLst>
                <a:path w="7796805" h="1495993">
                  <a:moveTo>
                    <a:pt x="0" y="0"/>
                  </a:moveTo>
                  <a:lnTo>
                    <a:pt x="7796805" y="0"/>
                  </a:lnTo>
                  <a:lnTo>
                    <a:pt x="7796805" y="1495993"/>
                  </a:lnTo>
                  <a:lnTo>
                    <a:pt x="0" y="1495993"/>
                  </a:lnTo>
                  <a:close/>
                </a:path>
              </a:pathLst>
            </a:custGeom>
            <a:solidFill>
              <a:srgbClr val="3A855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796805" cy="1524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66294" y="7680624"/>
            <a:ext cx="20104489" cy="5523017"/>
          </a:xfrm>
          <a:custGeom>
            <a:avLst/>
            <a:gdLst/>
            <a:ahLst/>
            <a:cxnLst/>
            <a:rect l="l" t="t" r="r" b="b"/>
            <a:pathLst>
              <a:path w="20104489" h="5523017">
                <a:moveTo>
                  <a:pt x="0" y="0"/>
                </a:moveTo>
                <a:lnTo>
                  <a:pt x="20104489" y="0"/>
                </a:lnTo>
                <a:lnTo>
                  <a:pt x="20104489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4363" r="-9035" b="-205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2836" y="2647742"/>
            <a:ext cx="17185485" cy="1538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6"/>
              </a:lnSpc>
            </a:pPr>
            <a:r>
              <a:rPr lang="en-US" sz="6100" spc="-500">
                <a:solidFill>
                  <a:srgbClr val="3A855D"/>
                </a:solidFill>
                <a:latin typeface="Montserrat Classic"/>
              </a:rPr>
              <a:t>Topic: C program that illustrates two processes communicating using shared memory</a:t>
            </a:r>
          </a:p>
        </p:txBody>
      </p:sp>
      <p:sp>
        <p:nvSpPr>
          <p:cNvPr id="8" name="Freeform 8"/>
          <p:cNvSpPr/>
          <p:nvPr/>
        </p:nvSpPr>
        <p:spPr>
          <a:xfrm>
            <a:off x="16914402" y="3224371"/>
            <a:ext cx="1703043" cy="2771224"/>
          </a:xfrm>
          <a:custGeom>
            <a:avLst/>
            <a:gdLst/>
            <a:ahLst/>
            <a:cxnLst/>
            <a:rect l="l" t="t" r="r" b="b"/>
            <a:pathLst>
              <a:path w="1703043" h="2771224">
                <a:moveTo>
                  <a:pt x="0" y="0"/>
                </a:moveTo>
                <a:lnTo>
                  <a:pt x="1703043" y="0"/>
                </a:lnTo>
                <a:lnTo>
                  <a:pt x="1703043" y="2771224"/>
                </a:lnTo>
                <a:lnTo>
                  <a:pt x="0" y="2771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92287">
            <a:off x="-1104276" y="-395603"/>
            <a:ext cx="3383874" cy="2848607"/>
          </a:xfrm>
          <a:custGeom>
            <a:avLst/>
            <a:gdLst/>
            <a:ahLst/>
            <a:cxnLst/>
            <a:rect l="l" t="t" r="r" b="b"/>
            <a:pathLst>
              <a:path w="3383874" h="2848607">
                <a:moveTo>
                  <a:pt x="0" y="0"/>
                </a:moveTo>
                <a:lnTo>
                  <a:pt x="3383875" y="0"/>
                </a:lnTo>
                <a:lnTo>
                  <a:pt x="3383875" y="2848606"/>
                </a:lnTo>
                <a:lnTo>
                  <a:pt x="0" y="284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718388" y="444604"/>
            <a:ext cx="2540912" cy="1346277"/>
          </a:xfrm>
          <a:custGeom>
            <a:avLst/>
            <a:gdLst/>
            <a:ahLst/>
            <a:cxnLst/>
            <a:rect l="l" t="t" r="r" b="b"/>
            <a:pathLst>
              <a:path w="2540912" h="1346277">
                <a:moveTo>
                  <a:pt x="0" y="0"/>
                </a:moveTo>
                <a:lnTo>
                  <a:pt x="2540912" y="0"/>
                </a:lnTo>
                <a:lnTo>
                  <a:pt x="2540912" y="1346277"/>
                </a:lnTo>
                <a:lnTo>
                  <a:pt x="0" y="1346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05964" y="2225467"/>
            <a:ext cx="12559973" cy="28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25"/>
              </a:lnSpc>
              <a:spcBef>
                <a:spcPct val="0"/>
              </a:spcBef>
            </a:pPr>
            <a:r>
              <a:rPr lang="en-US" sz="2500" spc="-205">
                <a:solidFill>
                  <a:srgbClr val="3A855D"/>
                </a:solidFill>
                <a:latin typeface="Public Sans"/>
              </a:rPr>
              <a:t>Presented by Group 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2836" y="4478157"/>
            <a:ext cx="17185485" cy="31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2399" spc="-196">
                <a:solidFill>
                  <a:srgbClr val="3A855D"/>
                </a:solidFill>
                <a:latin typeface="Montserrat Classic"/>
              </a:rPr>
              <a:t>PROGRAMMING SYSTEM ( 5 )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0049" y="5533964"/>
            <a:ext cx="149591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Montserrat Classic Bold"/>
              </a:rPr>
              <a:t>MEMBER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1086" y="5572064"/>
            <a:ext cx="3026702" cy="25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"/>
              </a:lnSpc>
            </a:pPr>
            <a:r>
              <a:rPr lang="en-US" sz="1878" spc="-154">
                <a:solidFill>
                  <a:srgbClr val="3A855D"/>
                </a:solidFill>
                <a:latin typeface="Montserrat Classic"/>
              </a:rPr>
              <a:t>21IT413 - Pham Quoc Huy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2633" y="5572064"/>
            <a:ext cx="3026702" cy="48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"/>
              </a:lnSpc>
            </a:pPr>
            <a:r>
              <a:rPr lang="en-US" sz="1878" spc="-154">
                <a:solidFill>
                  <a:srgbClr val="3A855D"/>
                </a:solidFill>
                <a:latin typeface="Montserrat Classic"/>
              </a:rPr>
              <a:t> 21IT351 – Doan Duc Gia Huy</a:t>
            </a:r>
          </a:p>
          <a:p>
            <a:pPr algn="ctr">
              <a:lnSpc>
                <a:spcPts val="1803"/>
              </a:lnSpc>
            </a:pPr>
            <a:endParaRPr lang="en-US" sz="1878" spc="-154">
              <a:solidFill>
                <a:srgbClr val="3A855D"/>
              </a:solidFill>
              <a:latin typeface="Montserrat Class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01086" y="6696110"/>
            <a:ext cx="3026702" cy="25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"/>
              </a:lnSpc>
            </a:pPr>
            <a:r>
              <a:rPr lang="en-US" sz="1878" spc="-154">
                <a:solidFill>
                  <a:srgbClr val="3A855D"/>
                </a:solidFill>
                <a:latin typeface="Montserrat Classic"/>
              </a:rPr>
              <a:t> 21IT279 – Doan Quoc Huy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2643" y="6696110"/>
            <a:ext cx="3026702" cy="257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"/>
              </a:lnSpc>
            </a:pPr>
            <a:r>
              <a:rPr lang="en-US" sz="1878" spc="-154">
                <a:solidFill>
                  <a:srgbClr val="3A855D"/>
                </a:solidFill>
                <a:latin typeface="Montserrat Classic"/>
              </a:rPr>
              <a:t> 21IT083 – Nguyen Huu Khanh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95309" y="2270498"/>
            <a:ext cx="6830590" cy="5746003"/>
          </a:xfrm>
          <a:custGeom>
            <a:avLst/>
            <a:gdLst/>
            <a:ahLst/>
            <a:cxnLst/>
            <a:rect l="l" t="t" r="r" b="b"/>
            <a:pathLst>
              <a:path w="6830590" h="5746003">
                <a:moveTo>
                  <a:pt x="0" y="0"/>
                </a:moveTo>
                <a:lnTo>
                  <a:pt x="6830590" y="0"/>
                </a:lnTo>
                <a:lnTo>
                  <a:pt x="6830590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51468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SEMAPHORE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2571" y="3047201"/>
            <a:ext cx="6354149" cy="528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Typically has two operation: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wait() - P()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signal() - V()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Semaphore value &gt; 0: it decrements the value and continues the critical section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Semaphore value = 0: the process is blocked until other process finished with the resource, signals the semaphore value, wake up the blocked process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→ Semaphore can be used to synchronize Shared Memory Area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67100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SCENARIO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4543" y="3711575"/>
            <a:ext cx="6354149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chat box is where the user can chat with other users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Each user have a unique name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Each user can send message to the chat box, display received messages on the screen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46856" y="879596"/>
            <a:ext cx="4977082" cy="3158148"/>
          </a:xfrm>
          <a:custGeom>
            <a:avLst/>
            <a:gdLst/>
            <a:ahLst/>
            <a:cxnLst/>
            <a:rect l="l" t="t" r="r" b="b"/>
            <a:pathLst>
              <a:path w="4977082" h="3158148">
                <a:moveTo>
                  <a:pt x="0" y="0"/>
                </a:moveTo>
                <a:lnTo>
                  <a:pt x="4977082" y="0"/>
                </a:lnTo>
                <a:lnTo>
                  <a:pt x="4977082" y="3158148"/>
                </a:lnTo>
                <a:lnTo>
                  <a:pt x="0" y="3158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767100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SCENARIO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8322" y="5047772"/>
            <a:ext cx="6354149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chat box is where the user can chat with other users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Each user have a unique name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Each user can send message to the chat box, display received messages on the screen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→ Basically,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chat box is a shared memory area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Each user can create a separate process to join the chat box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7975600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735239" y="2706970"/>
            <a:ext cx="7982320" cy="4873059"/>
          </a:xfrm>
          <a:custGeom>
            <a:avLst/>
            <a:gdLst/>
            <a:ahLst/>
            <a:cxnLst/>
            <a:rect l="l" t="t" r="r" b="b"/>
            <a:pathLst>
              <a:path w="7982320" h="4873059">
                <a:moveTo>
                  <a:pt x="0" y="0"/>
                </a:moveTo>
                <a:lnTo>
                  <a:pt x="7982320" y="0"/>
                </a:lnTo>
                <a:lnTo>
                  <a:pt x="7982320" y="4873060"/>
                </a:lnTo>
                <a:lnTo>
                  <a:pt x="0" y="4873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51468"/>
            <a:ext cx="7703003" cy="145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SHARED MEMORY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706530"/>
            <a:ext cx="6354149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We declared the chat box with users and messages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The chat box has been pre-allocated an amount of memory by the size of these constant: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MAX_USERS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MAX_NAME_LEN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MAX_MESSAGES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Messages are identified by the time of sending, the sender, and the content of the message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7975600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399679" y="5143500"/>
            <a:ext cx="12301205" cy="2642714"/>
          </a:xfrm>
          <a:custGeom>
            <a:avLst/>
            <a:gdLst/>
            <a:ahLst/>
            <a:cxnLst/>
            <a:rect l="l" t="t" r="r" b="b"/>
            <a:pathLst>
              <a:path w="12301205" h="2642714">
                <a:moveTo>
                  <a:pt x="0" y="0"/>
                </a:moveTo>
                <a:lnTo>
                  <a:pt x="12301205" y="0"/>
                </a:lnTo>
                <a:lnTo>
                  <a:pt x="12301205" y="2642714"/>
                </a:lnTo>
                <a:lnTo>
                  <a:pt x="0" y="2642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51468"/>
            <a:ext cx="7703003" cy="145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SHARED MEMORY 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85942"/>
            <a:ext cx="635414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When a user wanna join the box chat: attach the shared memory area which declared the chat_box to the user’s chat process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42135" y="2309831"/>
            <a:ext cx="12616294" cy="2937127"/>
          </a:xfrm>
          <a:custGeom>
            <a:avLst/>
            <a:gdLst/>
            <a:ahLst/>
            <a:cxnLst/>
            <a:rect l="l" t="t" r="r" b="b"/>
            <a:pathLst>
              <a:path w="12616294" h="2937127">
                <a:moveTo>
                  <a:pt x="0" y="0"/>
                </a:moveTo>
                <a:lnTo>
                  <a:pt x="12616293" y="0"/>
                </a:lnTo>
                <a:lnTo>
                  <a:pt x="12616293" y="2937126"/>
                </a:lnTo>
                <a:lnTo>
                  <a:pt x="0" y="293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1446" y="1123950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dirty="0">
                <a:solidFill>
                  <a:srgbClr val="000000"/>
                </a:solidFill>
                <a:latin typeface="Montserrat Classic Bold"/>
              </a:rPr>
              <a:t>SEMAPHORE LOCK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5873" y="6385040"/>
            <a:ext cx="635414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Messages and users data saved in shared memory area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JUST 1 PROCESS CAN MODIFY IT AT ONE TIME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92697" y="6385040"/>
            <a:ext cx="635414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We use binary semaphore to lock the access of processes to the shared memory area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0 &lt;= sem_union.val &lt;= 1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64958" y="2728225"/>
            <a:ext cx="8002282" cy="2612542"/>
          </a:xfrm>
          <a:custGeom>
            <a:avLst/>
            <a:gdLst/>
            <a:ahLst/>
            <a:cxnLst/>
            <a:rect l="l" t="t" r="r" b="b"/>
            <a:pathLst>
              <a:path w="8002282" h="2612542">
                <a:moveTo>
                  <a:pt x="0" y="0"/>
                </a:moveTo>
                <a:lnTo>
                  <a:pt x="8002282" y="0"/>
                </a:lnTo>
                <a:lnTo>
                  <a:pt x="8002282" y="2612542"/>
                </a:lnTo>
                <a:lnTo>
                  <a:pt x="0" y="261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64958" y="6193197"/>
            <a:ext cx="8002282" cy="2568634"/>
          </a:xfrm>
          <a:custGeom>
            <a:avLst/>
            <a:gdLst/>
            <a:ahLst/>
            <a:cxnLst/>
            <a:rect l="l" t="t" r="r" b="b"/>
            <a:pathLst>
              <a:path w="8002282" h="2568634">
                <a:moveTo>
                  <a:pt x="0" y="0"/>
                </a:moveTo>
                <a:lnTo>
                  <a:pt x="8002282" y="0"/>
                </a:lnTo>
                <a:lnTo>
                  <a:pt x="8002282" y="2568634"/>
                </a:lnTo>
                <a:lnTo>
                  <a:pt x="0" y="2568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1446" y="1123950"/>
            <a:ext cx="12513376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SEMAPHORE UNLOCK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446" y="3801937"/>
            <a:ext cx="6256688" cy="381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We also provide lock and unlock function for the purpose of easy to use in processes</a:t>
            </a:r>
          </a:p>
          <a:p>
            <a:pPr>
              <a:lnSpc>
                <a:spcPts val="2757"/>
              </a:lnSpc>
            </a:pPr>
            <a:endParaRPr lang="en-US" sz="1969" dirty="0">
              <a:solidFill>
                <a:srgbClr val="000000"/>
              </a:solidFill>
              <a:latin typeface="Montserrat Classic"/>
            </a:endParaRPr>
          </a:p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When ever process access to shared memory area:</a:t>
            </a:r>
          </a:p>
          <a:p>
            <a:pPr marL="850355" lvl="2" indent="-283452">
              <a:lnSpc>
                <a:spcPts val="2757"/>
              </a:lnSpc>
              <a:buFont typeface="Arial"/>
              <a:buChar char="⚬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Add a user</a:t>
            </a:r>
          </a:p>
          <a:p>
            <a:pPr marL="850355" lvl="2" indent="-283452">
              <a:lnSpc>
                <a:spcPts val="2757"/>
              </a:lnSpc>
              <a:buFont typeface="Arial"/>
              <a:buChar char="⚬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Save a message</a:t>
            </a:r>
          </a:p>
          <a:p>
            <a:pPr>
              <a:lnSpc>
                <a:spcPts val="2757"/>
              </a:lnSpc>
            </a:pPr>
            <a:endParaRPr lang="en-US" sz="1969" dirty="0">
              <a:solidFill>
                <a:srgbClr val="000000"/>
              </a:solidFill>
              <a:latin typeface="Montserrat Classic"/>
            </a:endParaRPr>
          </a:p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We will lock then unlock after the modification done successfully</a:t>
            </a:r>
          </a:p>
          <a:p>
            <a:pPr>
              <a:lnSpc>
                <a:spcPts val="2757"/>
              </a:lnSpc>
            </a:pPr>
            <a:endParaRPr lang="en-US" sz="1969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757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92684" y="2862464"/>
            <a:ext cx="6123378" cy="5741390"/>
          </a:xfrm>
          <a:custGeom>
            <a:avLst/>
            <a:gdLst/>
            <a:ahLst/>
            <a:cxnLst/>
            <a:rect l="l" t="t" r="r" b="b"/>
            <a:pathLst>
              <a:path w="6123378" h="5741390">
                <a:moveTo>
                  <a:pt x="0" y="0"/>
                </a:moveTo>
                <a:lnTo>
                  <a:pt x="6123378" y="0"/>
                </a:lnTo>
                <a:lnTo>
                  <a:pt x="6123378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446" y="1513980"/>
            <a:ext cx="12513376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MESSAGE &amp; DISPLAY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15696"/>
            <a:ext cx="6256688" cy="3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As each user represented by one process and each process have 1 main thread, we create another thread:</a:t>
            </a:r>
          </a:p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The main thread for the purposes of sending message</a:t>
            </a:r>
          </a:p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The sub thread for the purposes of display received message</a:t>
            </a:r>
          </a:p>
          <a:p>
            <a:pPr>
              <a:lnSpc>
                <a:spcPts val="2757"/>
              </a:lnSpc>
            </a:pPr>
            <a:r>
              <a:rPr lang="en-US" sz="1969" dirty="0">
                <a:solidFill>
                  <a:srgbClr val="000000"/>
                </a:solidFill>
                <a:latin typeface="Montserrat Classic"/>
              </a:rPr>
              <a:t>→ Allow multi-tasking</a:t>
            </a:r>
          </a:p>
          <a:p>
            <a:pPr>
              <a:lnSpc>
                <a:spcPts val="2757"/>
              </a:lnSpc>
            </a:pPr>
            <a:endParaRPr lang="en-US" sz="1969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97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056768"/>
            <a:ext cx="16230600" cy="3297999"/>
          </a:xfrm>
          <a:custGeom>
            <a:avLst/>
            <a:gdLst/>
            <a:ahLst/>
            <a:cxnLst/>
            <a:rect l="l" t="t" r="r" b="b"/>
            <a:pathLst>
              <a:path w="16230600" h="3297999">
                <a:moveTo>
                  <a:pt x="0" y="0"/>
                </a:moveTo>
                <a:lnTo>
                  <a:pt x="16230600" y="0"/>
                </a:lnTo>
                <a:lnTo>
                  <a:pt x="16230600" y="3297998"/>
                </a:lnTo>
                <a:lnTo>
                  <a:pt x="0" y="3297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5798" y="1104900"/>
            <a:ext cx="8478202" cy="49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4"/>
              </a:lnSpc>
            </a:pPr>
            <a:r>
              <a:rPr lang="en-US" sz="3794">
                <a:solidFill>
                  <a:srgbClr val="000000"/>
                </a:solidFill>
                <a:latin typeface="Montserrat Classic Bold"/>
              </a:rPr>
              <a:t>CHAT BOX - DISPLAY THREAD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3628" y="6272129"/>
            <a:ext cx="6256688" cy="138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000000"/>
                </a:solidFill>
                <a:latin typeface="Montserrat Classic"/>
              </a:rPr>
              <a:t>Store a pointer point to the latest messages displayed</a:t>
            </a:r>
          </a:p>
          <a:p>
            <a:pPr marL="425178" lvl="1" indent="-212589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000000"/>
                </a:solidFill>
                <a:latin typeface="Montserrat Classic"/>
              </a:rPr>
              <a:t>Not display the message of owner</a:t>
            </a:r>
          </a:p>
          <a:p>
            <a:pPr>
              <a:lnSpc>
                <a:spcPts val="2757"/>
              </a:lnSpc>
            </a:pPr>
            <a:endParaRPr lang="en-US" sz="1969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54909"/>
            <a:ext cx="9167258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spc="-272">
                <a:solidFill>
                  <a:srgbClr val="004AAD"/>
                </a:solidFill>
                <a:latin typeface="Montserrat Classic Bold"/>
              </a:rPr>
              <a:t>THANK YOU FOR LISTENING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18388" y="444604"/>
            <a:ext cx="2540912" cy="1346277"/>
          </a:xfrm>
          <a:custGeom>
            <a:avLst/>
            <a:gdLst/>
            <a:ahLst/>
            <a:cxnLst/>
            <a:rect l="l" t="t" r="r" b="b"/>
            <a:pathLst>
              <a:path w="2540912" h="1346277">
                <a:moveTo>
                  <a:pt x="0" y="0"/>
                </a:moveTo>
                <a:lnTo>
                  <a:pt x="2540912" y="0"/>
                </a:lnTo>
                <a:lnTo>
                  <a:pt x="2540912" y="1346277"/>
                </a:lnTo>
                <a:lnTo>
                  <a:pt x="0" y="134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12613"/>
            <a:ext cx="9377874" cy="10712225"/>
            <a:chOff x="0" y="0"/>
            <a:chExt cx="2469893" cy="2821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9893" cy="2821327"/>
            </a:xfrm>
            <a:custGeom>
              <a:avLst/>
              <a:gdLst/>
              <a:ahLst/>
              <a:cxnLst/>
              <a:rect l="l" t="t" r="r" b="b"/>
              <a:pathLst>
                <a:path w="2469893" h="2821327">
                  <a:moveTo>
                    <a:pt x="0" y="0"/>
                  </a:moveTo>
                  <a:lnTo>
                    <a:pt x="2469893" y="0"/>
                  </a:lnTo>
                  <a:lnTo>
                    <a:pt x="2469893" y="2821327"/>
                  </a:lnTo>
                  <a:lnTo>
                    <a:pt x="0" y="2821327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9893" cy="2859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0971" y="4421932"/>
            <a:ext cx="5873170" cy="21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LIST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29714" y="6478281"/>
            <a:ext cx="554247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SEMAPHORE LOCK &amp; UNLOCK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35687" y="6363981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5687" y="1295586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29714" y="1409886"/>
            <a:ext cx="554247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INTRODUCING SUPPORT TOOLS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35687" y="2309265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9714" y="2423565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SHARED MEMORY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35687" y="3322944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9714" y="3437244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SEMAPHORE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5687" y="4336623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9714" y="4450923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SCENARIO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35687" y="5350302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29714" y="5464602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SHARED MEMORY AREA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35687" y="8391339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29714" y="8505639"/>
            <a:ext cx="524995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CHAT BOX - DISPLAY THREAD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29714" y="7491960"/>
            <a:ext cx="422612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MESSAGE &amp; DISPLAY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35687" y="7377660"/>
            <a:ext cx="13940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5704076" y="-21688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5159" y="934432"/>
            <a:ext cx="5874860" cy="3671787"/>
          </a:xfrm>
          <a:custGeom>
            <a:avLst/>
            <a:gdLst/>
            <a:ahLst/>
            <a:cxnLst/>
            <a:rect l="l" t="t" r="r" b="b"/>
            <a:pathLst>
              <a:path w="5874860" h="3671787">
                <a:moveTo>
                  <a:pt x="0" y="0"/>
                </a:moveTo>
                <a:lnTo>
                  <a:pt x="5874860" y="0"/>
                </a:lnTo>
                <a:lnTo>
                  <a:pt x="5874860" y="3671787"/>
                </a:lnTo>
                <a:lnTo>
                  <a:pt x="0" y="3671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63042" y="5143500"/>
            <a:ext cx="2566456" cy="2566456"/>
          </a:xfrm>
          <a:custGeom>
            <a:avLst/>
            <a:gdLst/>
            <a:ahLst/>
            <a:cxnLst/>
            <a:rect l="l" t="t" r="r" b="b"/>
            <a:pathLst>
              <a:path w="2566456" h="2566456">
                <a:moveTo>
                  <a:pt x="0" y="0"/>
                </a:moveTo>
                <a:lnTo>
                  <a:pt x="2566456" y="0"/>
                </a:lnTo>
                <a:lnTo>
                  <a:pt x="2566456" y="2566456"/>
                </a:lnTo>
                <a:lnTo>
                  <a:pt x="0" y="2566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136905"/>
            <a:ext cx="65659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004AAD"/>
                </a:solidFill>
                <a:latin typeface="Montserrat Classic Bold"/>
              </a:rPr>
              <a:t>SUPPORT 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26654"/>
            <a:ext cx="5663817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Oracle VM VirtualBox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647833"/>
            <a:ext cx="65659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004AAD"/>
                </a:solidFill>
                <a:latin typeface="Montserrat Classic Bold"/>
              </a:rPr>
              <a:t>OPERATION USE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447826"/>
            <a:ext cx="5663817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Ubuntu ( Linux 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989153" y="-2644512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5" y="0"/>
                </a:lnTo>
                <a:lnTo>
                  <a:pt x="13709385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280821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28700" y="4645025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28700" y="648184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1"/>
                </a:lnTo>
                <a:lnTo>
                  <a:pt x="1475610" y="665241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9690" y="3035533"/>
            <a:ext cx="3446307" cy="3446307"/>
          </a:xfrm>
          <a:custGeom>
            <a:avLst/>
            <a:gdLst/>
            <a:ahLst/>
            <a:cxnLst/>
            <a:rect l="l" t="t" r="r" b="b"/>
            <a:pathLst>
              <a:path w="3446307" h="3446307">
                <a:moveTo>
                  <a:pt x="0" y="0"/>
                </a:moveTo>
                <a:lnTo>
                  <a:pt x="3446307" y="0"/>
                </a:lnTo>
                <a:lnTo>
                  <a:pt x="3446307" y="3446307"/>
                </a:lnTo>
                <a:lnTo>
                  <a:pt x="0" y="3446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5770" y="2905880"/>
            <a:ext cx="8050114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2300" dirty="0">
                <a:solidFill>
                  <a:srgbClr val="2E2E2E"/>
                </a:solidFill>
                <a:latin typeface="Montserrat Classic"/>
              </a:rPr>
              <a:t>Free and open source virtualization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86647"/>
            <a:ext cx="9586157" cy="52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900">
                <a:solidFill>
                  <a:srgbClr val="004AAD"/>
                </a:solidFill>
                <a:latin typeface="Montserrat Classic Bold"/>
              </a:rPr>
              <a:t>WHAT IS ORACLE VM VIRTUALBOX?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5770" y="4742695"/>
            <a:ext cx="8050114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2300" dirty="0">
                <a:solidFill>
                  <a:srgbClr val="2E2E2E"/>
                </a:solidFill>
                <a:latin typeface="Montserrat Classic"/>
              </a:rPr>
              <a:t>Create and manage virtual machines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25770" y="6579511"/>
            <a:ext cx="8050114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2300" dirty="0">
                <a:solidFill>
                  <a:srgbClr val="2E2E2E"/>
                </a:solidFill>
                <a:latin typeface="Montserrat Classic"/>
              </a:rPr>
              <a:t>System programming and application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8117555" y="-9863733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71100"/>
            <a:ext cx="16230600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4AAD"/>
                </a:solidFill>
                <a:latin typeface="Montserrat Classic Bold"/>
              </a:rPr>
              <a:t>HERE ARE SOME IMPORTANT POINTS ABOUT UBUNTU: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62459" y="6849025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Ubuntu Software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2459" y="4086774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Open source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2459" y="5467900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UI</a:t>
            </a:r>
          </a:p>
        </p:txBody>
      </p:sp>
      <p:sp>
        <p:nvSpPr>
          <p:cNvPr id="7" name="Freeform 7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531550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28700" y="392636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28700" y="6797393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071612" y="392636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982053" y="3977992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Community Support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9071612" y="5315500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982053" y="5359117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Version of LTS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9144000" y="6674225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1"/>
                </a:lnTo>
                <a:lnTo>
                  <a:pt x="1475610" y="665241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982053" y="6740243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Montserrat Classic Bold"/>
              </a:rPr>
              <a:t>Widely used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7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39462" y="798410"/>
            <a:ext cx="6129116" cy="3261595"/>
          </a:xfrm>
          <a:custGeom>
            <a:avLst/>
            <a:gdLst/>
            <a:ahLst/>
            <a:cxnLst/>
            <a:rect l="l" t="t" r="r" b="b"/>
            <a:pathLst>
              <a:path w="6129116" h="3261595">
                <a:moveTo>
                  <a:pt x="0" y="0"/>
                </a:moveTo>
                <a:lnTo>
                  <a:pt x="6129116" y="0"/>
                </a:lnTo>
                <a:lnTo>
                  <a:pt x="6129116" y="3261595"/>
                </a:lnTo>
                <a:lnTo>
                  <a:pt x="0" y="32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1446" y="4815202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SHARED MEMORY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39462" y="5095875"/>
            <a:ext cx="6354149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A technique used for IPC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A memory management technique in the Linux operating system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Allow multiple processes to share, access a portion of memory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Allows for the creation of a common data region that can be accessed by multiple process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356" y="-273562"/>
            <a:ext cx="10224351" cy="10627180"/>
            <a:chOff x="0" y="0"/>
            <a:chExt cx="2692833" cy="2798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2833" cy="2798928"/>
            </a:xfrm>
            <a:custGeom>
              <a:avLst/>
              <a:gdLst/>
              <a:ahLst/>
              <a:cxnLst/>
              <a:rect l="l" t="t" r="r" b="b"/>
              <a:pathLst>
                <a:path w="2692833" h="2798928">
                  <a:moveTo>
                    <a:pt x="0" y="0"/>
                  </a:moveTo>
                  <a:lnTo>
                    <a:pt x="2692833" y="0"/>
                  </a:lnTo>
                  <a:lnTo>
                    <a:pt x="2692833" y="2798928"/>
                  </a:lnTo>
                  <a:lnTo>
                    <a:pt x="0" y="2798928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92833" cy="2837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65092" y="2618966"/>
            <a:ext cx="13380433" cy="5882352"/>
          </a:xfrm>
          <a:custGeom>
            <a:avLst/>
            <a:gdLst/>
            <a:ahLst/>
            <a:cxnLst/>
            <a:rect l="l" t="t" r="r" b="b"/>
            <a:pathLst>
              <a:path w="13380433" h="5882352">
                <a:moveTo>
                  <a:pt x="0" y="0"/>
                </a:moveTo>
                <a:lnTo>
                  <a:pt x="13380434" y="0"/>
                </a:lnTo>
                <a:lnTo>
                  <a:pt x="13380434" y="5882351"/>
                </a:lnTo>
                <a:lnTo>
                  <a:pt x="0" y="5882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0" b="-11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0" y="990600"/>
            <a:ext cx="651648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 Classic"/>
              </a:rPr>
              <a:t>Shared Memory - Linux System calls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39462" y="798410"/>
            <a:ext cx="6129116" cy="3261595"/>
          </a:xfrm>
          <a:custGeom>
            <a:avLst/>
            <a:gdLst/>
            <a:ahLst/>
            <a:cxnLst/>
            <a:rect l="l" t="t" r="r" b="b"/>
            <a:pathLst>
              <a:path w="6129116" h="3261595">
                <a:moveTo>
                  <a:pt x="0" y="0"/>
                </a:moveTo>
                <a:lnTo>
                  <a:pt x="6129116" y="0"/>
                </a:lnTo>
                <a:lnTo>
                  <a:pt x="6129116" y="3261595"/>
                </a:lnTo>
                <a:lnTo>
                  <a:pt x="0" y="326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1446" y="4815202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SHARED MEMORY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39462" y="4488657"/>
            <a:ext cx="6354149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A memory management technique in the Linux operating system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Allow multiple processes to share, access a portion of memory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Allows for the creation of a common data region that can be accessed by multiple process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How to synchronize the accesses?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Need a synchronization mechanism!!!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351" y="-276396"/>
            <a:ext cx="9335351" cy="10839793"/>
            <a:chOff x="0" y="0"/>
            <a:chExt cx="2458693" cy="285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8693" cy="2854925"/>
            </a:xfrm>
            <a:custGeom>
              <a:avLst/>
              <a:gdLst/>
              <a:ahLst/>
              <a:cxnLst/>
              <a:rect l="l" t="t" r="r" b="b"/>
              <a:pathLst>
                <a:path w="2458693" h="2854925">
                  <a:moveTo>
                    <a:pt x="0" y="0"/>
                  </a:moveTo>
                  <a:lnTo>
                    <a:pt x="2458693" y="0"/>
                  </a:lnTo>
                  <a:lnTo>
                    <a:pt x="2458693" y="2854925"/>
                  </a:lnTo>
                  <a:lnTo>
                    <a:pt x="0" y="2854925"/>
                  </a:ln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58693" cy="289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1446" y="8136732"/>
            <a:ext cx="6756400" cy="1282700"/>
            <a:chOff x="0" y="0"/>
            <a:chExt cx="1779463" cy="337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9463" cy="337830"/>
            </a:xfrm>
            <a:custGeom>
              <a:avLst/>
              <a:gdLst/>
              <a:ahLst/>
              <a:cxnLst/>
              <a:rect l="l" t="t" r="r" b="b"/>
              <a:pathLst>
                <a:path w="1779463" h="337830">
                  <a:moveTo>
                    <a:pt x="0" y="0"/>
                  </a:moveTo>
                  <a:lnTo>
                    <a:pt x="1779463" y="0"/>
                  </a:lnTo>
                  <a:lnTo>
                    <a:pt x="1779463" y="337830"/>
                  </a:lnTo>
                  <a:lnTo>
                    <a:pt x="0" y="337830"/>
                  </a:lnTo>
                  <a:close/>
                </a:path>
              </a:pathLst>
            </a:custGeom>
            <a:solidFill>
              <a:srgbClr val="FFF6E3">
                <a:alpha val="7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9463" cy="375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91154" y="346055"/>
            <a:ext cx="7050765" cy="4797445"/>
          </a:xfrm>
          <a:custGeom>
            <a:avLst/>
            <a:gdLst/>
            <a:ahLst/>
            <a:cxnLst/>
            <a:rect l="l" t="t" r="r" b="b"/>
            <a:pathLst>
              <a:path w="7050765" h="4797445">
                <a:moveTo>
                  <a:pt x="0" y="0"/>
                </a:moveTo>
                <a:lnTo>
                  <a:pt x="7050765" y="0"/>
                </a:lnTo>
                <a:lnTo>
                  <a:pt x="7050765" y="4797445"/>
                </a:lnTo>
                <a:lnTo>
                  <a:pt x="0" y="479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4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40997" y="4815202"/>
            <a:ext cx="7703003" cy="75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Montserrat Classic Bold"/>
              </a:rPr>
              <a:t>SEMAPHORE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93201" y="4672327"/>
            <a:ext cx="6354149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Synchronization object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Used to control access to shared resource in multi-threaded/process environment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647</Words>
  <Application>Microsoft Office PowerPoint</Application>
  <PresentationFormat>Custom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Public Sans</vt:lpstr>
      <vt:lpstr>Montserrat Classic</vt:lpstr>
      <vt:lpstr>Montserrat Classic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Retro Markets and Finance Presentation</dc:title>
  <cp:lastModifiedBy>Huy</cp:lastModifiedBy>
  <cp:revision>3</cp:revision>
  <dcterms:created xsi:type="dcterms:W3CDTF">2006-08-16T00:00:00Z</dcterms:created>
  <dcterms:modified xsi:type="dcterms:W3CDTF">2023-12-28T16:39:43Z</dcterms:modified>
  <dc:identifier>DAF0oIWwVbM</dc:identifier>
</cp:coreProperties>
</file>